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60" r:id="rId4"/>
    <p:sldId id="259" r:id="rId5"/>
    <p:sldId id="267" r:id="rId6"/>
    <p:sldId id="268" r:id="rId7"/>
    <p:sldId id="258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878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347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908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265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57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7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967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091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466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035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888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11/20/2017</a:t>
            </a:fld>
            <a:endParaRPr lang="en-US" dirty="0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752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D40E9331-B1DB-4804-831F-B2EBA45771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2236" y="1948855"/>
            <a:ext cx="8689976" cy="2509213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Risk Area Noise Pollution </a:t>
            </a:r>
            <a:br>
              <a:rPr lang="en-US" dirty="0"/>
            </a:br>
            <a:r>
              <a:rPr lang="en-US" dirty="0" smtClean="0"/>
              <a:t>Introduction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27400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5" name="ตัวแทนเนื้อหา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468" y="2506662"/>
            <a:ext cx="7750063" cy="4351338"/>
          </a:xfrm>
          <a:prstGeom prst="rect">
            <a:avLst/>
          </a:prstGeom>
        </p:spPr>
      </p:pic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50063" cy="4351338"/>
          </a:xfrm>
        </p:spPr>
      </p:pic>
    </p:spTree>
    <p:extLst>
      <p:ext uri="{BB962C8B-B14F-4D97-AF65-F5344CB8AC3E}">
        <p14:creationId xmlns:p14="http://schemas.microsoft.com/office/powerpoint/2010/main" val="305775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 smtClean="0"/>
              <a:t>กราฟ</a:t>
            </a:r>
            <a:endParaRPr lang="th-TH" dirty="0"/>
          </a:p>
        </p:txBody>
      </p:sp>
      <p:sp>
        <p:nvSpPr>
          <p:cNvPr id="5" name="ตัวแทนเนื้อหา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3496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 smtClean="0"/>
              <a:t>แนวทางศึกษาต่อ</a:t>
            </a:r>
            <a:endParaRPr lang="th-TH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16597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1471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DDE4AC-9672-43D6-84F3-57CC5273A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149225"/>
            <a:ext cx="10515600" cy="1325563"/>
          </a:xfrm>
        </p:spPr>
        <p:txBody>
          <a:bodyPr/>
          <a:lstStyle/>
          <a:p>
            <a:r>
              <a:rPr lang="en-US" dirty="0" smtClean="0"/>
              <a:t>Effects of noise pollution</a:t>
            </a:r>
            <a:br>
              <a:rPr lang="en-US" dirty="0" smtClean="0"/>
            </a:br>
            <a:endParaRPr lang="th-TH" dirty="0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th-TH" dirty="0" smtClean="0"/>
              <a:t>อันตราย</a:t>
            </a:r>
            <a:r>
              <a:rPr lang="th-TH" dirty="0"/>
              <a:t>ต่อระบบการได้ยิน การได้ฟังเสียงที่ดังเป็นเวลานานๆ ส่งผลทำลายเซลล์ประสาทของ</a:t>
            </a:r>
            <a:r>
              <a:rPr lang="th-TH" dirty="0" smtClean="0"/>
              <a:t>หู</a:t>
            </a:r>
          </a:p>
          <a:p>
            <a:pPr>
              <a:buFontTx/>
              <a:buChar char="-"/>
            </a:pPr>
            <a:r>
              <a:rPr lang="th-TH" dirty="0"/>
              <a:t>ด้านสังคม กระทบต่อการสร้าง</a:t>
            </a:r>
            <a:r>
              <a:rPr lang="th-TH" dirty="0" smtClean="0"/>
              <a:t>มนุษย</a:t>
            </a:r>
            <a:r>
              <a:rPr lang="th-TH" dirty="0"/>
              <a:t>์</a:t>
            </a:r>
            <a:r>
              <a:rPr lang="th-TH" dirty="0" smtClean="0"/>
              <a:t>สัมพันธ์</a:t>
            </a:r>
            <a:r>
              <a:rPr lang="th-TH" dirty="0"/>
              <a:t>ที่ดี ทำให้ขาดความ</a:t>
            </a:r>
            <a:r>
              <a:rPr lang="th-TH" dirty="0" smtClean="0"/>
              <a:t>สงบ</a:t>
            </a:r>
          </a:p>
          <a:p>
            <a:pPr>
              <a:buFontTx/>
              <a:buChar char="-"/>
            </a:pPr>
            <a:r>
              <a:rPr lang="th-TH" dirty="0"/>
              <a:t>ด้านเศรษฐกิจ มีผลผลิตต่ำเนื่องจากประสิทธิภาพการทำงานลดลง เสียค่าใช้จ่ายในการควบคุมเสียง</a:t>
            </a:r>
          </a:p>
          <a:p>
            <a:pPr>
              <a:buFontTx/>
              <a:buChar char="-"/>
            </a:pPr>
            <a:r>
              <a:rPr lang="th-TH" dirty="0"/>
              <a:t>ด้านสิ่งแวดล้อม เสียงดังมีผลต่อการดำรงชีวิตของสัตว์ เช่น ทำให้สัตว์ตกใจและอพยพหนี</a:t>
            </a:r>
          </a:p>
          <a:p>
            <a:pPr>
              <a:buFontTx/>
              <a:buChar char="-"/>
            </a:pPr>
            <a:endParaRPr lang="th-TH" dirty="0" smtClean="0"/>
          </a:p>
          <a:p>
            <a:pPr marL="0" indent="0">
              <a:buNone/>
            </a:pP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6102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849F1C-4011-4F71-A6CB-8996AC271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Prevention and c</a:t>
            </a:r>
            <a:r>
              <a:rPr lang="en-US" dirty="0" smtClean="0"/>
              <a:t>orrection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14C8877-C738-482E-9D74-A2110B7AE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 smtClean="0"/>
              <a:t>ติดตั้งอุปกรณ์ป้องกันเสียงตามพื้นที่เสี่ยง</a:t>
            </a:r>
          </a:p>
          <a:p>
            <a:r>
              <a:rPr lang="th-TH" dirty="0" smtClean="0"/>
              <a:t>ปรับปรุงรั้วบ้านหรือเลือกวัสดุป้องกันเสียงที่จะมาสร้างบ้าน</a:t>
            </a:r>
          </a:p>
          <a:p>
            <a:r>
              <a:rPr lang="th-TH" dirty="0"/>
              <a:t>สนับสนุนงานวิจัยเกี่ยวกับการป้องกัน ควบคุมและแก้ไขภาวะมลพิษทาง</a:t>
            </a:r>
            <a:r>
              <a:rPr lang="th-TH" dirty="0" smtClean="0"/>
              <a:t>เสียง</a:t>
            </a:r>
          </a:p>
          <a:p>
            <a:r>
              <a:rPr lang="th-TH" dirty="0"/>
              <a:t>รณรงค์และประชาสัมพันธ์ให้ประชาชนรู้ถึงอันตรายจากภาวะมลพิษทางเสียง และร่วมมือกันป้องกันมิให้เกิดมลพิษทาง</a:t>
            </a:r>
            <a:r>
              <a:rPr lang="th-TH" dirty="0" smtClean="0"/>
              <a:t>เสียง</a:t>
            </a:r>
          </a:p>
          <a:p>
            <a:r>
              <a:rPr lang="th-TH" dirty="0"/>
              <a:t>หลีกเลี่ยงการอยู่ในแหล่งที่เสียงดังเป็นเวลานานๆ แต่หากถ้าจำเป็นต้องอยู่หรือต้องทำงานที่เกี่ยวข้องกับเสียงดังมากๆ ควรใช้อุปกรณ์ป้องกันหู เช่นที่ครอบหู ที่อุดหู เพื่อลดอันตรายจากความดังของเสียง</a:t>
            </a:r>
            <a:endParaRPr lang="th-TH" dirty="0" smtClean="0"/>
          </a:p>
        </p:txBody>
      </p:sp>
    </p:spTree>
    <p:extLst>
      <p:ext uri="{BB962C8B-B14F-4D97-AF65-F5344CB8AC3E}">
        <p14:creationId xmlns:p14="http://schemas.microsoft.com/office/powerpoint/2010/main" val="68841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B858F3-1CD9-4FEF-924A-A9674A374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C6533D-CB7B-4E47-973C-BDA80DCA5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  To visualize noise pollution level</a:t>
            </a:r>
          </a:p>
          <a:p>
            <a:pPr marL="0" indent="0">
              <a:buNone/>
            </a:pPr>
            <a:r>
              <a:rPr lang="en-US" dirty="0"/>
              <a:t>2.  To analyze noise pollution risk points using GIS techniques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th-TH" dirty="0" smtClean="0"/>
              <a:t>ประโยชน์</a:t>
            </a:r>
          </a:p>
          <a:p>
            <a:pPr marL="0" indent="0">
              <a:buNone/>
            </a:pPr>
            <a:endParaRPr lang="th-TH" dirty="0" smtClean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th-TH" altLang="th-TH" b="0" i="0" u="none" strike="noStrike" cap="none" normalizeH="0" baseline="0" dirty="0" smtClean="0">
                <a:ln>
                  <a:noFill/>
                </a:ln>
                <a:effectLst/>
                <a:latin typeface="inherit"/>
                <a:cs typeface="Arial" panose="020B0604020202020204" pitchFamily="34" charset="0"/>
              </a:rPr>
              <a:t>1. </a:t>
            </a:r>
            <a:r>
              <a:rPr kumimoji="0" lang="th-TH" altLang="th-TH" b="0" i="0" u="none" strike="noStrike" cap="none" normalizeH="0" baseline="0" dirty="0" smtClean="0">
                <a:ln>
                  <a:noFill/>
                </a:ln>
                <a:effectLst/>
                <a:latin typeface="inherit"/>
                <a:cs typeface="Angsana New" panose="02020603050405020304" pitchFamily="18" charset="-34"/>
              </a:rPr>
              <a:t>ทำให้ทราบถึงปัญหามลพิษทางเสียงอย่างชัดเจน</a:t>
            </a:r>
            <a:endParaRPr kumimoji="0" lang="en-US" altLang="th-TH" sz="3600" b="0" i="0" u="none" strike="noStrike" cap="none" normalizeH="0" baseline="0" dirty="0" smtClean="0">
              <a:ln>
                <a:noFill/>
              </a:ln>
              <a:effectLst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th-TH" b="0" i="0" u="none" strike="noStrike" cap="none" normalizeH="0" baseline="0" dirty="0" smtClean="0">
                <a:ln>
                  <a:noFill/>
                </a:ln>
                <a:effectLst/>
                <a:latin typeface="inherit"/>
                <a:cs typeface="Arial" panose="020B0604020202020204" pitchFamily="34" charset="0"/>
              </a:rPr>
              <a:t>2. </a:t>
            </a:r>
            <a:r>
              <a:rPr kumimoji="0" lang="th-TH" altLang="th-TH" b="0" i="0" u="none" strike="noStrike" cap="none" normalizeH="0" baseline="0" dirty="0" smtClean="0">
                <a:ln>
                  <a:noFill/>
                </a:ln>
                <a:effectLst/>
                <a:latin typeface="inherit"/>
                <a:cs typeface="Angsana New" panose="02020603050405020304" pitchFamily="18" charset="-34"/>
              </a:rPr>
              <a:t>ทำให้ทราบแหล่งที่ก่อให้เกิดปัญหามลพิษทางเสียง</a:t>
            </a:r>
            <a:endParaRPr kumimoji="0" lang="en-US" altLang="th-TH" sz="3600" b="0" i="0" u="none" strike="noStrike" cap="none" normalizeH="0" baseline="0" dirty="0" smtClean="0">
              <a:ln>
                <a:noFill/>
              </a:ln>
              <a:effectLst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th-TH" b="0" i="0" u="none" strike="noStrike" cap="none" normalizeH="0" baseline="0" dirty="0" smtClean="0">
                <a:ln>
                  <a:noFill/>
                </a:ln>
                <a:effectLst/>
                <a:latin typeface="inherit"/>
                <a:cs typeface="Arial" panose="020B0604020202020204" pitchFamily="34" charset="0"/>
              </a:rPr>
              <a:t>3. </a:t>
            </a:r>
            <a:r>
              <a:rPr kumimoji="0" lang="th-TH" altLang="th-TH" b="0" i="0" u="none" strike="noStrike" cap="none" normalizeH="0" baseline="0" dirty="0" smtClean="0">
                <a:ln>
                  <a:noFill/>
                </a:ln>
                <a:effectLst/>
                <a:latin typeface="inherit"/>
                <a:cs typeface="Angsana New" panose="02020603050405020304" pitchFamily="18" charset="-34"/>
              </a:rPr>
              <a:t>สามารถหาแนวทางป้องกันแก้ไขปัญหามลพิษทางเสียง</a:t>
            </a:r>
            <a:endParaRPr kumimoji="0" lang="th-TH" altLang="th-TH" sz="7200" b="0" i="0" u="none" strike="noStrike" cap="none" normalizeH="0" baseline="0" dirty="0" smtClean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th-TH" dirty="0" smtClean="0"/>
          </a:p>
          <a:p>
            <a:pPr marL="0" indent="0">
              <a:buNone/>
            </a:pPr>
            <a:endParaRPr lang="th-TH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-261610"/>
            <a:ext cx="184731" cy="523220"/>
          </a:xfrm>
          <a:prstGeom prst="rect">
            <a:avLst/>
          </a:prstGeom>
          <a:solidFill>
            <a:srgbClr val="D9D2E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h-TH" altLang="th-TH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90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 smtClean="0"/>
              <a:t>ขอบเขตการศึกษา</a:t>
            </a:r>
            <a:endParaRPr lang="th-TH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1430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and data</a:t>
            </a:r>
            <a:endParaRPr lang="th-TH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  1. Tools</a:t>
            </a:r>
            <a:endParaRPr lang="en-US" b="0" dirty="0" smtClean="0">
              <a:effectLst/>
            </a:endParaRPr>
          </a:p>
          <a:p>
            <a:pPr marL="0" indent="0">
              <a:buNone/>
            </a:pPr>
            <a:r>
              <a:rPr lang="en-US" dirty="0"/>
              <a:t>      1.1 </a:t>
            </a:r>
            <a:r>
              <a:rPr lang="en-US" dirty="0" err="1"/>
              <a:t>PostGIS</a:t>
            </a:r>
            <a:r>
              <a:rPr lang="en-US" dirty="0"/>
              <a:t>, </a:t>
            </a:r>
            <a:r>
              <a:rPr lang="en-US" dirty="0" err="1"/>
              <a:t>SQLyog</a:t>
            </a:r>
            <a:r>
              <a:rPr lang="en-US" dirty="0"/>
              <a:t> Community</a:t>
            </a:r>
            <a:endParaRPr lang="en-US" b="0" dirty="0" smtClean="0">
              <a:effectLst/>
            </a:endParaRPr>
          </a:p>
          <a:p>
            <a:pPr marL="0" indent="0">
              <a:buNone/>
            </a:pPr>
            <a:r>
              <a:rPr lang="en-US" dirty="0"/>
              <a:t>      1.2 GIS software : </a:t>
            </a:r>
            <a:r>
              <a:rPr lang="en-US" dirty="0" err="1"/>
              <a:t>QuantumGIS</a:t>
            </a:r>
            <a:r>
              <a:rPr lang="en-US" dirty="0"/>
              <a:t> (QGIS)</a:t>
            </a:r>
            <a:endParaRPr lang="en-US" b="0" dirty="0" smtClean="0">
              <a:effectLst/>
            </a:endParaRPr>
          </a:p>
          <a:p>
            <a:pPr marL="0" indent="0">
              <a:buNone/>
            </a:pPr>
            <a:r>
              <a:rPr lang="en-US" dirty="0"/>
              <a:t>  2. Data</a:t>
            </a:r>
            <a:endParaRPr lang="en-US" b="0" dirty="0" smtClean="0">
              <a:effectLst/>
            </a:endParaRPr>
          </a:p>
          <a:p>
            <a:pPr marL="0" indent="0">
              <a:buNone/>
            </a:pPr>
            <a:r>
              <a:rPr lang="en-US" dirty="0"/>
              <a:t>      2.1 date and time (timestamp)</a:t>
            </a:r>
            <a:endParaRPr lang="en-US" b="0" dirty="0" smtClean="0">
              <a:effectLst/>
            </a:endParaRPr>
          </a:p>
          <a:p>
            <a:pPr marL="0" indent="0">
              <a:buNone/>
            </a:pPr>
            <a:r>
              <a:rPr lang="en-US" dirty="0"/>
              <a:t>      2.2 latitude and longitude</a:t>
            </a:r>
            <a:endParaRPr lang="en-US" b="0" dirty="0" smtClean="0">
              <a:effectLst/>
            </a:endParaRPr>
          </a:p>
          <a:p>
            <a:pPr marL="0" indent="0">
              <a:buNone/>
            </a:pPr>
            <a:r>
              <a:rPr lang="en-US" dirty="0"/>
              <a:t>  </a:t>
            </a:r>
            <a:r>
              <a:rPr lang="en-US" dirty="0" smtClean="0"/>
              <a:t>  </a:t>
            </a:r>
            <a:r>
              <a:rPr lang="en-US" dirty="0"/>
              <a:t>  2.3 noise level (</a:t>
            </a:r>
            <a:r>
              <a:rPr lang="en-US" dirty="0" err="1"/>
              <a:t>mcp_value</a:t>
            </a:r>
            <a:r>
              <a:rPr lang="en-US" dirty="0"/>
              <a:t>)</a:t>
            </a:r>
            <a:endParaRPr lang="en-US" b="0" dirty="0" smtClean="0">
              <a:effectLst/>
            </a:endParaRPr>
          </a:p>
          <a:p>
            <a:pPr marL="0" indent="0">
              <a:buNone/>
            </a:pPr>
            <a:r>
              <a:rPr lang="en-US" dirty="0"/>
              <a:t>      2.4 speed (</a:t>
            </a:r>
            <a:r>
              <a:rPr lang="en-US" dirty="0" err="1"/>
              <a:t>spd</a:t>
            </a:r>
            <a:r>
              <a:rPr lang="en-US" dirty="0"/>
              <a:t>)</a:t>
            </a:r>
            <a:endParaRPr lang="en-US" b="0" dirty="0" smtClean="0">
              <a:effectLst/>
            </a:endParaRPr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56097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4DF8D3-C535-4908-A986-23A74324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364451" cy="1596177"/>
          </a:xfrm>
        </p:spPr>
        <p:txBody>
          <a:bodyPr/>
          <a:lstStyle/>
          <a:p>
            <a:r>
              <a:rPr lang="en-US" dirty="0"/>
              <a:t>method</a:t>
            </a:r>
            <a:endParaRPr lang="th-T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2CF47B3-A194-4F8D-A9C7-E4A79EA03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484" y="1446458"/>
            <a:ext cx="7958830" cy="472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150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05B6CD-F8B1-4007-8208-3BA30A6CA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 smtClean="0"/>
              <a:t>ผลการศึกษา</a:t>
            </a:r>
            <a:endParaRPr lang="th-TH" dirty="0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385479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ตัวแทนเนื้อหา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0968" y="1825625"/>
            <a:ext cx="7750063" cy="4351338"/>
          </a:xfrm>
        </p:spPr>
      </p:pic>
    </p:spTree>
    <p:extLst>
      <p:ext uri="{BB962C8B-B14F-4D97-AF65-F5344CB8AC3E}">
        <p14:creationId xmlns:p14="http://schemas.microsoft.com/office/powerpoint/2010/main" val="413617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</TotalTime>
  <Words>215</Words>
  <Application>Microsoft Office PowerPoint</Application>
  <PresentationFormat>แบบจอกว้าง</PresentationFormat>
  <Paragraphs>36</Paragraphs>
  <Slides>13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6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13</vt:i4>
      </vt:variant>
    </vt:vector>
  </HeadingPairs>
  <TitlesOfParts>
    <vt:vector size="20" baseType="lpstr">
      <vt:lpstr>Angsana New</vt:lpstr>
      <vt:lpstr>Arial</vt:lpstr>
      <vt:lpstr>Calibri</vt:lpstr>
      <vt:lpstr>Calibri Light</vt:lpstr>
      <vt:lpstr>Cordia New</vt:lpstr>
      <vt:lpstr>inherit</vt:lpstr>
      <vt:lpstr>ธีมของ Office</vt:lpstr>
      <vt:lpstr>Analysis Risk Area Noise Pollution  Introduction</vt:lpstr>
      <vt:lpstr>Effects of noise pollution </vt:lpstr>
      <vt:lpstr>Prevention and correction</vt:lpstr>
      <vt:lpstr>Objectives</vt:lpstr>
      <vt:lpstr>ขอบเขตการศึกษา</vt:lpstr>
      <vt:lpstr>Tools and data</vt:lpstr>
      <vt:lpstr>method</vt:lpstr>
      <vt:lpstr>ผลการศึกษา</vt:lpstr>
      <vt:lpstr>งานนำเสนอ PowerPoint</vt:lpstr>
      <vt:lpstr>งานนำเสนอ PowerPoint</vt:lpstr>
      <vt:lpstr>กราฟ</vt:lpstr>
      <vt:lpstr>แนวทางศึกษาต่อ</vt:lpstr>
      <vt:lpstr>งานนำเสนอ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Risk Area Noise Pollution  Introduction </dc:title>
  <dc:creator>Sommiiz</dc:creator>
  <cp:lastModifiedBy>HoMe UsE</cp:lastModifiedBy>
  <cp:revision>12</cp:revision>
  <dcterms:created xsi:type="dcterms:W3CDTF">2017-11-19T12:00:53Z</dcterms:created>
  <dcterms:modified xsi:type="dcterms:W3CDTF">2017-11-19T20:36:24Z</dcterms:modified>
</cp:coreProperties>
</file>

<file path=docProps/thumbnail.jpeg>
</file>